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
  </p:notesMasterIdLst>
  <p:sldIdLst>
    <p:sldId id="278" r:id="rId2"/>
    <p:sldId id="294" r:id="rId3"/>
    <p:sldId id="292" r:id="rId4"/>
    <p:sldId id="293" r:id="rId5"/>
    <p:sldId id="291" r:id="rId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0066"/>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761" autoAdjust="0"/>
  </p:normalViewPr>
  <p:slideViewPr>
    <p:cSldViewPr>
      <p:cViewPr>
        <p:scale>
          <a:sx n="68" d="100"/>
          <a:sy n="68" d="100"/>
        </p:scale>
        <p:origin x="-122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2D75C9C-73AB-489C-B6BF-8E00D69E3AC1}" type="datetimeFigureOut">
              <a:rPr lang="en-US"/>
              <a:pPr>
                <a:defRPr/>
              </a:pPr>
              <a:t>4/15/2015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B773697-97FE-471B-8FD0-B808F9318DB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orangeflowergrid2.png"/>
          <p:cNvPicPr>
            <a:picLocks noChangeAspect="1"/>
          </p:cNvPicPr>
          <p:nvPr userDrawn="1"/>
        </p:nvPicPr>
        <p:blipFill>
          <a:blip r:embed="rId2" cstate="print"/>
          <a:srcRect/>
          <a:stretch>
            <a:fillRect/>
          </a:stretch>
        </p:blipFill>
        <p:spPr bwMode="auto">
          <a:xfrm>
            <a:off x="0" y="1246188"/>
            <a:ext cx="9144000" cy="5053012"/>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BD78A689-ABFB-4F33-B5E5-4907B720A08A}" type="datetimeFigureOut">
              <a:rPr lang="en-US"/>
              <a:pPr>
                <a:defRPr/>
              </a:pPr>
              <a:t>4/15/2015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B417FD-7EAE-4BE1-AB13-02084120A7D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3032D3-4524-439A-B22F-F9C718134F1B}" type="datetimeFigureOut">
              <a:rPr lang="en-US"/>
              <a:pPr>
                <a:defRPr/>
              </a:pPr>
              <a:t>4/15/2015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BF23F2-EF2A-4A14-A4EF-F50A5F46DC6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500D29-D750-4767-918C-6070BD4344A4}" type="datetimeFigureOut">
              <a:rPr lang="en-US"/>
              <a:pPr>
                <a:defRPr/>
              </a:pPr>
              <a:t>4/15/2015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74FCC2-CAF1-4D0B-896E-D521623B81A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220547-8AA0-4AB8-A398-E6562DC6C95F}" type="datetimeFigureOut">
              <a:rPr lang="en-US"/>
              <a:pPr>
                <a:defRPr/>
              </a:pPr>
              <a:t>4/15/2015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54C634-042D-44E9-97E2-0FFCC8B4291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CDE3A4E-D371-480F-B673-4305A0F1324C}" type="datetimeFigureOut">
              <a:rPr lang="en-US"/>
              <a:pPr>
                <a:defRPr/>
              </a:pPr>
              <a:t>4/15/2015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BFCF9A-256C-4A40-A496-8E449A76308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8262F20-7149-4B39-9E43-773D37E61A5C}" type="datetimeFigureOut">
              <a:rPr lang="en-US"/>
              <a:pPr>
                <a:defRPr/>
              </a:pPr>
              <a:t>4/15/2015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137ED6-EB94-4A37-9181-83A95B10FEA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6EB398F-9572-45BF-86F9-1793A53CB39F}" type="datetimeFigureOut">
              <a:rPr lang="en-US"/>
              <a:pPr>
                <a:defRPr/>
              </a:pPr>
              <a:t>4/15/2015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CCAA96B-D79E-4659-8D94-81BE1961BB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0279BFC-F499-4C6F-89BB-1CF2281B6848}" type="datetimeFigureOut">
              <a:rPr lang="en-US"/>
              <a:pPr>
                <a:defRPr/>
              </a:pPr>
              <a:t>4/15/2015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5FE221-D187-4276-8A69-AA1E33F52FB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68438D-330E-4D05-B095-16AA2FC66035}" type="datetimeFigureOut">
              <a:rPr lang="en-US"/>
              <a:pPr>
                <a:defRPr/>
              </a:pPr>
              <a:t>4/15/2015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DFE7F2-88B1-4F72-97DE-487E0BBB25D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4F1443-380B-402A-A451-DA96E14294F3}" type="datetimeFigureOut">
              <a:rPr lang="en-US"/>
              <a:pPr>
                <a:defRPr/>
              </a:pPr>
              <a:t>4/15/2015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583D33-94E5-4A86-B4FA-2E4C024564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512FBC-F31C-49D7-A755-DC0AC35D92E2}" type="datetimeFigureOut">
              <a:rPr lang="en-US"/>
              <a:pPr>
                <a:defRPr/>
              </a:pPr>
              <a:t>4/15/2015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2701E9-B870-4515-9825-FAEBA48054E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alpha val="90000"/>
              </a:srgbClr>
            </a:gs>
            <a:gs pos="91000">
              <a:srgbClr val="FFFF00"/>
            </a:gs>
            <a:gs pos="100000">
              <a:srgbClr val="C00000">
                <a:alpha val="95000"/>
              </a:srgbClr>
            </a:gs>
          </a:gsLst>
          <a:lin ang="5400000" scaled="0"/>
          <a:tileRect/>
        </a:gra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13F734E-BBDF-4F5F-9E17-FDB4C9D7C337}" type="datetimeFigureOut">
              <a:rPr lang="en-US"/>
              <a:pPr>
                <a:defRPr/>
              </a:pPr>
              <a:t>4/15/2015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3EDC16-1C39-4729-BFC4-71D1FC494A10}" type="slidenum">
              <a:rPr lang="en-US"/>
              <a:pPr>
                <a:defRPr/>
              </a:pPr>
              <a:t>‹#›</a:t>
            </a:fld>
            <a:endParaRPr lang="en-US"/>
          </a:p>
        </p:txBody>
      </p:sp>
      <p:pic>
        <p:nvPicPr>
          <p:cNvPr id="4103" name="Picture 8" descr="orangeflowergrid2-flatcolor.png"/>
          <p:cNvPicPr>
            <a:picLocks noChangeAspect="1"/>
          </p:cNvPicPr>
          <p:nvPr/>
        </p:nvPicPr>
        <p:blipFill>
          <a:blip r:embed="rId13" cstate="print"/>
          <a:srcRect/>
          <a:stretch>
            <a:fillRect/>
          </a:stretch>
        </p:blipFill>
        <p:spPr bwMode="auto">
          <a:xfrm>
            <a:off x="0" y="1246188"/>
            <a:ext cx="9144000" cy="5053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8"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smtClean="0"/>
          </a:p>
        </p:txBody>
      </p:sp>
      <p:pic>
        <p:nvPicPr>
          <p:cNvPr id="8195" name="Picture 5" descr="D:\imagini,ppt\gifs\images.jpg"/>
          <p:cNvPicPr>
            <a:picLocks noGrp="1" noChangeAspect="1" noChangeArrowheads="1"/>
          </p:cNvPicPr>
          <p:nvPr>
            <p:ph idx="1"/>
          </p:nvPr>
        </p:nvPicPr>
        <p:blipFill>
          <a:blip r:embed="rId3" cstate="print"/>
          <a:srcRect/>
          <a:stretch>
            <a:fillRect/>
          </a:stretch>
        </p:blipFill>
        <p:spPr>
          <a:xfrm>
            <a:off x="0" y="0"/>
            <a:ext cx="9144000" cy="6858000"/>
          </a:xfrm>
        </p:spPr>
      </p:pic>
      <p:sp>
        <p:nvSpPr>
          <p:cNvPr id="5" name="Rectangle 4"/>
          <p:cNvSpPr/>
          <p:nvPr/>
        </p:nvSpPr>
        <p:spPr>
          <a:xfrm>
            <a:off x="3581400" y="1828800"/>
            <a:ext cx="4572000" cy="1200329"/>
          </a:xfrm>
          <a:prstGeom prst="rect">
            <a:avLst/>
          </a:prstGeom>
        </p:spPr>
        <p:txBody>
          <a:bodyPr>
            <a:spAutoFit/>
          </a:bodyPr>
          <a:lstStyle/>
          <a:p>
            <a:r>
              <a:rPr lang="en-US" sz="3600" b="1" dirty="0" smtClean="0"/>
              <a:t>Significance of</a:t>
            </a:r>
          </a:p>
          <a:p>
            <a:r>
              <a:rPr lang="en-US" sz="3600" b="1" dirty="0" smtClean="0"/>
              <a:t> </a:t>
            </a:r>
            <a:r>
              <a:rPr lang="en-US" sz="3600" b="1" dirty="0" smtClean="0">
                <a:solidFill>
                  <a:srgbClr val="FF0000"/>
                </a:solidFill>
              </a:rPr>
              <a:t> </a:t>
            </a:r>
            <a:r>
              <a:rPr lang="en-US" sz="3600" b="1" dirty="0" smtClean="0">
                <a:solidFill>
                  <a:srgbClr val="FF0000"/>
                </a:solidFill>
              </a:rPr>
              <a:t>        March </a:t>
            </a:r>
            <a:r>
              <a:rPr lang="en-US" sz="3600" b="1" dirty="0" smtClean="0">
                <a:solidFill>
                  <a:srgbClr val="FF0000"/>
                </a:solidFill>
              </a:rPr>
              <a:t>8</a:t>
            </a:r>
            <a:endParaRPr lang="en-US" sz="3600" b="1" dirty="0">
              <a:solidFill>
                <a:srgbClr val="FF0000"/>
              </a:solidFill>
            </a:endParaRPr>
          </a:p>
        </p:txBody>
      </p:sp>
    </p:spTree>
  </p:cSld>
  <p:clrMapOvr>
    <a:masterClrMapping/>
  </p:clrMapOvr>
  <p:transition>
    <p:pull dir="d"/>
    <p:sndAc>
      <p:stSnd>
        <p:snd r:embed="rId2" name="17-Concerto en Fa majeur pour 3 Violons &amp; Cordes - Andant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b="1" dirty="0" smtClean="0">
                <a:latin typeface="Times New Roman" pitchFamily="18" charset="0"/>
                <a:cs typeface="Times New Roman" pitchFamily="18" charset="0"/>
              </a:rPr>
              <a:t>      March 8th is recognized around the world as International Women's feast.</a:t>
            </a:r>
          </a:p>
          <a:p>
            <a:pPr algn="just"/>
            <a:r>
              <a:rPr lang="en-US" b="1" dirty="0" smtClean="0">
                <a:latin typeface="Times New Roman" pitchFamily="18" charset="0"/>
                <a:cs typeface="Times New Roman" pitchFamily="18" charset="0"/>
              </a:rPr>
              <a:t>      March is the first month of spring when all nature is reborn and the sun began to caress gently. Pure coincidence or not, this month is celebrated on the next day </a:t>
            </a:r>
            <a:r>
              <a:rPr lang="en-US" b="1" dirty="0" err="1" smtClean="0">
                <a:latin typeface="Times New Roman" pitchFamily="18" charset="0"/>
                <a:cs typeface="Times New Roman" pitchFamily="18" charset="0"/>
              </a:rPr>
              <a:t>mărţişor</a:t>
            </a:r>
            <a:r>
              <a:rPr lang="en-US" b="1" dirty="0" smtClean="0">
                <a:latin typeface="Times New Roman" pitchFamily="18" charset="0"/>
                <a:cs typeface="Times New Roman" pitchFamily="18" charset="0"/>
              </a:rPr>
              <a:t> and women, mothers.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533400"/>
            <a:ext cx="8534400" cy="4525963"/>
          </a:xfrm>
        </p:spPr>
        <p:txBody>
          <a:bodyPr/>
          <a:lstStyle/>
          <a:p>
            <a:pPr lvl="1" algn="just">
              <a:buNone/>
            </a:pPr>
            <a:r>
              <a:rPr lang="en-US" b="1" dirty="0" smtClean="0">
                <a:latin typeface="Times New Roman" pitchFamily="18" charset="0"/>
                <a:cs typeface="Times New Roman" pitchFamily="18" charset="0"/>
              </a:rPr>
              <a:t>	          Mother's </a:t>
            </a:r>
            <a:r>
              <a:rPr lang="en-US" b="1" dirty="0" smtClean="0">
                <a:latin typeface="Times New Roman" pitchFamily="18" charset="0"/>
                <a:cs typeface="Times New Roman" pitchFamily="18" charset="0"/>
              </a:rPr>
              <a:t>Day is celebrated since the time of the gods of Olympus, when there is a festival dedicated to the mother of all gods and goddesses, Rhea named in </a:t>
            </a:r>
            <a:r>
              <a:rPr lang="en-US" b="1" dirty="0" smtClean="0">
                <a:latin typeface="Times New Roman" pitchFamily="18" charset="0"/>
                <a:cs typeface="Times New Roman" pitchFamily="18" charset="0"/>
              </a:rPr>
              <a:t>Ancient </a:t>
            </a:r>
            <a:r>
              <a:rPr lang="en-US" b="1" dirty="0" smtClean="0">
                <a:latin typeface="Times New Roman" pitchFamily="18" charset="0"/>
                <a:cs typeface="Times New Roman" pitchFamily="18" charset="0"/>
              </a:rPr>
              <a:t>Greece. </a:t>
            </a:r>
            <a:endParaRPr lang="en-US" b="1" dirty="0" smtClean="0">
              <a:latin typeface="Times New Roman" pitchFamily="18" charset="0"/>
              <a:cs typeface="Times New Roman" pitchFamily="18" charset="0"/>
            </a:endParaRPr>
          </a:p>
          <a:p>
            <a:pPr lvl="1" algn="just">
              <a:buNone/>
            </a:pPr>
            <a:endParaRPr lang="en-US" b="1" dirty="0" smtClean="0">
              <a:latin typeface="Times New Roman" pitchFamily="18" charset="0"/>
              <a:cs typeface="Times New Roman" pitchFamily="18" charset="0"/>
            </a:endParaRPr>
          </a:p>
          <a:p>
            <a:pPr lvl="1" algn="just">
              <a:buNone/>
            </a:pP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In </a:t>
            </a:r>
            <a:r>
              <a:rPr lang="en-US" b="1" dirty="0" smtClean="0">
                <a:latin typeface="Times New Roman" pitchFamily="18" charset="0"/>
                <a:cs typeface="Times New Roman" pitchFamily="18" charset="0"/>
              </a:rPr>
              <a:t>1910, Copenhagen idea first occurs when celebrating women's day women's movement for equal rights and equal opportunities.</a:t>
            </a:r>
          </a:p>
          <a:p>
            <a:pPr lvl="1" algn="just">
              <a:buNone/>
            </a:pPr>
            <a:endParaRPr lang="en-US" b="1" dirty="0" smtClean="0">
              <a:latin typeface="Times New Roman" pitchFamily="18" charset="0"/>
              <a:cs typeface="Times New Roman" pitchFamily="18" charset="0"/>
            </a:endParaRPr>
          </a:p>
          <a:p>
            <a:pPr lvl="1" algn="just">
              <a:buNone/>
            </a:pPr>
            <a:r>
              <a:rPr lang="en-US" b="1" dirty="0" smtClean="0">
                <a:latin typeface="Times New Roman" pitchFamily="18" charset="0"/>
                <a:cs typeface="Times New Roman" pitchFamily="18" charset="0"/>
              </a:rPr>
              <a:t>             7 </a:t>
            </a:r>
            <a:r>
              <a:rPr lang="en-US" b="1" dirty="0" smtClean="0">
                <a:latin typeface="Times New Roman" pitchFamily="18" charset="0"/>
                <a:cs typeface="Times New Roman" pitchFamily="18" charset="0"/>
              </a:rPr>
              <a:t>years later and was born on March 8 female workers during the strike in St. Petersburg.</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229600" cy="4525963"/>
          </a:xfrm>
        </p:spPr>
        <p:txBody>
          <a:bodyPr/>
          <a:lstStyle/>
          <a:p>
            <a:pPr lvl="1" algn="just">
              <a:buNone/>
            </a:pP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Women's Day has been recognized as the international celebration in 1977, becoming a tradition in most countries in Europe and the US, each celebrating it as it feels. March 8th is International Women's Day plan Militant those due to which we women have the right to vote, the right to property, the right to education, divorce, health care, contraception.</a:t>
            </a:r>
          </a:p>
          <a:p>
            <a:pPr lvl="1" algn="just">
              <a:buNone/>
            </a:pP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The </a:t>
            </a:r>
            <a:r>
              <a:rPr lang="en-US" b="1" dirty="0" smtClean="0">
                <a:latin typeface="Times New Roman" pitchFamily="18" charset="0"/>
                <a:cs typeface="Times New Roman" pitchFamily="18" charset="0"/>
              </a:rPr>
              <a:t>right to vote and to say No!</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857250" y="1143000"/>
            <a:ext cx="8072438" cy="4708981"/>
          </a:xfrm>
          <a:prstGeom prst="rect">
            <a:avLst/>
          </a:prstGeom>
          <a:noFill/>
          <a:ln w="9525">
            <a:noFill/>
            <a:miter lim="800000"/>
            <a:headEnd/>
            <a:tailEnd/>
          </a:ln>
        </p:spPr>
        <p:txBody>
          <a:bodyPr>
            <a:spAutoFit/>
          </a:bodyPr>
          <a:lstStyle/>
          <a:p>
            <a:r>
              <a:rPr lang="ro-RO" sz="2400" dirty="0">
                <a:latin typeface="Times New Roman" pitchFamily="18" charset="0"/>
                <a:cs typeface="Times New Roman" pitchFamily="18" charset="0"/>
              </a:rPr>
              <a:t>     </a:t>
            </a:r>
            <a:r>
              <a:rPr lang="ro-RO" sz="2800" dirty="0" smtClean="0">
                <a:latin typeface="Times New Roman" pitchFamily="18" charset="0"/>
                <a:cs typeface="Times New Roman" pitchFamily="18" charset="0"/>
              </a:rPr>
              <a:t>      </a:t>
            </a:r>
            <a:endParaRPr lang="ro-RO" sz="2800" dirty="0">
              <a:latin typeface="Times New Roman" pitchFamily="18" charset="0"/>
              <a:cs typeface="Times New Roman" pitchFamily="18" charset="0"/>
            </a:endParaRPr>
          </a:p>
          <a:p>
            <a:pPr algn="ctr"/>
            <a:r>
              <a:rPr lang="ro-RO" sz="2800" dirty="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endParaRPr lang="en-US" sz="2800" b="1" dirty="0">
              <a:solidFill>
                <a:srgbClr val="FF0000"/>
              </a:solidFill>
              <a:latin typeface="Times New Roman" pitchFamily="18" charset="0"/>
              <a:cs typeface="Times New Roman" pitchFamily="18" charset="0"/>
            </a:endParaRPr>
          </a:p>
          <a:p>
            <a:endParaRPr lang="en-US" sz="7200" b="1" dirty="0" smtClean="0">
              <a:solidFill>
                <a:srgbClr val="FF0000"/>
              </a:solidFill>
              <a:latin typeface="Times New Roman" pitchFamily="18" charset="0"/>
              <a:cs typeface="Times New Roman" pitchFamily="18" charset="0"/>
            </a:endParaRPr>
          </a:p>
          <a:p>
            <a:pPr algn="ctr"/>
            <a:r>
              <a:rPr lang="en-US" sz="7200" b="1" dirty="0" smtClean="0">
                <a:solidFill>
                  <a:srgbClr val="FF0000"/>
                </a:solidFill>
                <a:latin typeface="Algerian" pitchFamily="82" charset="0"/>
                <a:cs typeface="Times New Roman" pitchFamily="18" charset="0"/>
              </a:rPr>
              <a:t>MANY YEARS</a:t>
            </a:r>
            <a:r>
              <a:rPr lang="en-US" sz="7200" b="1" dirty="0" smtClean="0">
                <a:solidFill>
                  <a:srgbClr val="FF0000"/>
                </a:solidFill>
                <a:latin typeface="Algerian" pitchFamily="82" charset="0"/>
                <a:cs typeface="Times New Roman" pitchFamily="18" charset="0"/>
              </a:rPr>
              <a:t>!</a:t>
            </a:r>
          </a:p>
          <a:p>
            <a:pPr algn="ctr"/>
            <a:r>
              <a:rPr lang="ro-RO" sz="7200" b="1" dirty="0" smtClean="0">
                <a:solidFill>
                  <a:srgbClr val="FF0000"/>
                </a:solidFill>
                <a:latin typeface="Algerian" pitchFamily="82" charset="0"/>
                <a:cs typeface="Times New Roman" pitchFamily="18" charset="0"/>
              </a:rPr>
              <a:t>  </a:t>
            </a:r>
            <a:endParaRPr lang="en-US" sz="7200" b="1" dirty="0">
              <a:solidFill>
                <a:srgbClr val="FF0000"/>
              </a:solidFill>
              <a:latin typeface="Algerian" pitchFamily="82" charset="0"/>
              <a:cs typeface="Times New Roman" pitchFamily="18" charset="0"/>
            </a:endParaRPr>
          </a:p>
        </p:txBody>
      </p:sp>
      <p:sp>
        <p:nvSpPr>
          <p:cNvPr id="3" name="Rectangle 2"/>
          <p:cNvSpPr/>
          <p:nvPr/>
        </p:nvSpPr>
        <p:spPr>
          <a:xfrm>
            <a:off x="2971800" y="2057400"/>
            <a:ext cx="3570145" cy="523220"/>
          </a:xfrm>
          <a:prstGeom prst="rect">
            <a:avLst/>
          </a:prstGeom>
        </p:spPr>
        <p:txBody>
          <a:bodyPr wrap="none">
            <a:spAutoFit/>
          </a:bodyPr>
          <a:lstStyle/>
          <a:p>
            <a:pPr algn="ctr"/>
            <a:r>
              <a:rPr lang="en-US" sz="2800" b="1" dirty="0" smtClean="0"/>
              <a:t>We wish all women:</a:t>
            </a:r>
            <a:endParaRPr lang="en-US" sz="28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p:cTn id="7" dur="500" fill="hold"/>
                                        <p:tgtEl>
                                          <p:spTgt spid="1945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45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45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45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45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9458">
                                            <p:txEl>
                                              <p:pRg st="1" end="1"/>
                                            </p:txEl>
                                          </p:spTgt>
                                        </p:tgtEl>
                                        <p:attrNameLst>
                                          <p:attrName>style.visibility</p:attrName>
                                        </p:attrNameLst>
                                      </p:cBhvr>
                                      <p:to>
                                        <p:strVal val="visible"/>
                                      </p:to>
                                    </p:set>
                                    <p:animEffect transition="in" filter="dissolve">
                                      <p:cBhvr>
                                        <p:cTn id="16" dur="500"/>
                                        <p:tgtEl>
                                          <p:spTgt spid="1945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9458">
                                            <p:txEl>
                                              <p:pRg st="4" end="4"/>
                                            </p:txEl>
                                          </p:spTgt>
                                        </p:tgtEl>
                                        <p:attrNameLst>
                                          <p:attrName>style.visibility</p:attrName>
                                        </p:attrNameLst>
                                      </p:cBhvr>
                                      <p:to>
                                        <p:strVal val="visible"/>
                                      </p:to>
                                    </p:set>
                                    <p:animEffect transition="in" filter="dissolve">
                                      <p:cBhvr>
                                        <p:cTn id="21" dur="500"/>
                                        <p:tgtEl>
                                          <p:spTgt spid="1945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9458">
                                            <p:txEl>
                                              <p:pRg st="5" end="5"/>
                                            </p:txEl>
                                          </p:spTgt>
                                        </p:tgtEl>
                                        <p:attrNameLst>
                                          <p:attrName>style.visibility</p:attrName>
                                        </p:attrNameLst>
                                      </p:cBhvr>
                                      <p:to>
                                        <p:strVal val="visible"/>
                                      </p:to>
                                    </p:set>
                                    <p:animEffect transition="in" filter="dissolve">
                                      <p:cBhvr>
                                        <p:cTn id="26" dur="500"/>
                                        <p:tgtEl>
                                          <p:spTgt spid="194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03000378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17</TotalTime>
  <Words>26</Words>
  <Application>Microsoft Office PowerPoint</Application>
  <PresentationFormat>On-screen Show (4:3)</PresentationFormat>
  <Paragraphs>18</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TS030003783</vt:lpstr>
      <vt:lpstr>Slide 1</vt:lpstr>
      <vt:lpstr>Slide 2</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userr</dc:creator>
  <cp:lastModifiedBy>userr</cp:lastModifiedBy>
  <cp:revision>2</cp:revision>
  <dcterms:created xsi:type="dcterms:W3CDTF">2015-04-15T16:43:35Z</dcterms:created>
  <dcterms:modified xsi:type="dcterms:W3CDTF">2015-04-15T17:01:10Z</dcterms:modified>
</cp:coreProperties>
</file>